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9" r:id="rId7"/>
    <p:sldId id="260" r:id="rId8"/>
    <p:sldId id="270" r:id="rId9"/>
    <p:sldId id="261" r:id="rId10"/>
    <p:sldId id="271" r:id="rId11"/>
    <p:sldId id="262" r:id="rId12"/>
    <p:sldId id="266" r:id="rId13"/>
    <p:sldId id="263" r:id="rId14"/>
    <p:sldId id="267" r:id="rId15"/>
  </p:sldIdLst>
  <p:sldSz cx="14630400" cy="8229600"/>
  <p:notesSz cx="8229600" cy="14630400"/>
  <p:embeddedFontLst>
    <p:embeddedFont>
      <p:font typeface="Aptos" panose="020B00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consolata" pitchFamily="49" charset="77"/>
      <p:regular r:id="rId25"/>
    </p:embeddedFont>
    <p:embeddedFont>
      <p:font typeface="Montserrat Black" panose="020F0502020204030204" pitchFamily="34" charset="0"/>
      <p:regular r:id="rId26"/>
      <p:bold r:id="rId27"/>
      <p:italic r:id="rId28"/>
      <p:boldItalic r:id="rId29"/>
    </p:embeddedFont>
    <p:embeddedFont>
      <p:font typeface="Montserrat Light" panose="020F0302020204030204" pitchFamily="34" charset="0"/>
      <p:regular r:id="rId30"/>
      <p:italic r:id="rId31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A100D-CD3C-4310-AEAF-699B960E0218}" v="9" dt="2025-09-30T02:59:31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928"/>
    <p:restoredTop sz="94610"/>
  </p:normalViewPr>
  <p:slideViewPr>
    <p:cSldViewPr snapToGrid="0" snapToObjects="1">
      <p:cViewPr>
        <p:scale>
          <a:sx n="55" d="100"/>
          <a:sy n="55" d="100"/>
        </p:scale>
        <p:origin x="-1304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Casillas" userId="8c5808b12af5c711" providerId="LiveId" clId="{5E0CEE11-C09C-423A-A778-530CB4EC3AE2}"/>
    <pc:docChg chg="undo custSel delSld modSld">
      <pc:chgData name="Guillermo Casillas" userId="8c5808b12af5c711" providerId="LiveId" clId="{5E0CEE11-C09C-423A-A778-530CB4EC3AE2}" dt="2025-09-30T03:01:46.238" v="116" actId="2696"/>
      <pc:docMkLst>
        <pc:docMk/>
      </pc:docMkLst>
      <pc:sldChg chg="modSp mod">
        <pc:chgData name="Guillermo Casillas" userId="8c5808b12af5c711" providerId="LiveId" clId="{5E0CEE11-C09C-423A-A778-530CB4EC3AE2}" dt="2025-09-29T22:43:58.162" v="2" actId="1036"/>
        <pc:sldMkLst>
          <pc:docMk/>
          <pc:sldMk cId="0" sldId="258"/>
        </pc:sldMkLst>
        <pc:spChg chg="mod">
          <ac:chgData name="Guillermo Casillas" userId="8c5808b12af5c711" providerId="LiveId" clId="{5E0CEE11-C09C-423A-A778-530CB4EC3AE2}" dt="2025-09-29T22:43:58.162" v="2" actId="1036"/>
          <ac:spMkLst>
            <pc:docMk/>
            <pc:sldMk cId="0" sldId="258"/>
            <ac:spMk id="18" creationId="{0D73CE3D-B9B0-EA1E-E4BE-C466FC5951A8}"/>
          </ac:spMkLst>
        </pc:spChg>
      </pc:sldChg>
      <pc:sldChg chg="addSp modSp mod">
        <pc:chgData name="Guillermo Casillas" userId="8c5808b12af5c711" providerId="LiveId" clId="{5E0CEE11-C09C-423A-A778-530CB4EC3AE2}" dt="2025-09-30T02:56:18.299" v="67" actId="5793"/>
        <pc:sldMkLst>
          <pc:docMk/>
          <pc:sldMk cId="0" sldId="261"/>
        </pc:sldMkLst>
        <pc:spChg chg="mod">
          <ac:chgData name="Guillermo Casillas" userId="8c5808b12af5c711" providerId="LiveId" clId="{5E0CEE11-C09C-423A-A778-530CB4EC3AE2}" dt="2025-09-30T02:55:06.720" v="24" actId="404"/>
          <ac:spMkLst>
            <pc:docMk/>
            <pc:sldMk cId="0" sldId="261"/>
            <ac:spMk id="2" creationId="{00000000-0000-0000-0000-000000000000}"/>
          </ac:spMkLst>
        </pc:spChg>
        <pc:spChg chg="mod">
          <ac:chgData name="Guillermo Casillas" userId="8c5808b12af5c711" providerId="LiveId" clId="{5E0CEE11-C09C-423A-A778-530CB4EC3AE2}" dt="2025-09-30T02:55:17.393" v="2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Guillermo Casillas" userId="8c5808b12af5c711" providerId="LiveId" clId="{5E0CEE11-C09C-423A-A778-530CB4EC3AE2}" dt="2025-09-30T02:55:40.840" v="26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Guillermo Casillas" userId="8c5808b12af5c711" providerId="LiveId" clId="{5E0CEE11-C09C-423A-A778-530CB4EC3AE2}" dt="2025-09-30T02:56:00.167" v="32" actId="20577"/>
          <ac:spMkLst>
            <pc:docMk/>
            <pc:sldMk cId="0" sldId="261"/>
            <ac:spMk id="11" creationId="{00000000-0000-0000-0000-000000000000}"/>
          </ac:spMkLst>
        </pc:spChg>
        <pc:spChg chg="add mod">
          <ac:chgData name="Guillermo Casillas" userId="8c5808b12af5c711" providerId="LiveId" clId="{5E0CEE11-C09C-423A-A778-530CB4EC3AE2}" dt="2025-09-30T02:56:18.299" v="67" actId="5793"/>
          <ac:spMkLst>
            <pc:docMk/>
            <pc:sldMk cId="0" sldId="261"/>
            <ac:spMk id="17" creationId="{F06356D1-ADBA-9FB0-0D5F-470BC8EDC024}"/>
          </ac:spMkLst>
        </pc:spChg>
      </pc:sldChg>
      <pc:sldChg chg="modSp mod">
        <pc:chgData name="Guillermo Casillas" userId="8c5808b12af5c711" providerId="LiveId" clId="{5E0CEE11-C09C-423A-A778-530CB4EC3AE2}" dt="2025-09-29T23:17:36.066" v="20" actId="20577"/>
        <pc:sldMkLst>
          <pc:docMk/>
          <pc:sldMk cId="0" sldId="262"/>
        </pc:sldMkLst>
        <pc:spChg chg="mod">
          <ac:chgData name="Guillermo Casillas" userId="8c5808b12af5c711" providerId="LiveId" clId="{5E0CEE11-C09C-423A-A778-530CB4EC3AE2}" dt="2025-09-29T23:17:36.066" v="20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Guillermo Casillas" userId="8c5808b12af5c711" providerId="LiveId" clId="{5E0CEE11-C09C-423A-A778-530CB4EC3AE2}" dt="2025-09-29T22:52:04.012" v="18" actId="20577"/>
          <ac:spMkLst>
            <pc:docMk/>
            <pc:sldMk cId="0" sldId="262"/>
            <ac:spMk id="17" creationId="{00000000-0000-0000-0000-000000000000}"/>
          </ac:spMkLst>
        </pc:spChg>
      </pc:sldChg>
      <pc:sldChg chg="modSp mod">
        <pc:chgData name="Guillermo Casillas" userId="8c5808b12af5c711" providerId="LiveId" clId="{5E0CEE11-C09C-423A-A778-530CB4EC3AE2}" dt="2025-09-29T22:26:26.909" v="1" actId="1035"/>
        <pc:sldMkLst>
          <pc:docMk/>
          <pc:sldMk cId="0" sldId="263"/>
        </pc:sldMkLst>
        <pc:spChg chg="mod">
          <ac:chgData name="Guillermo Casillas" userId="8c5808b12af5c711" providerId="LiveId" clId="{5E0CEE11-C09C-423A-A778-530CB4EC3AE2}" dt="2025-09-29T22:26:01.773" v="0" actId="2057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Guillermo Casillas" userId="8c5808b12af5c711" providerId="LiveId" clId="{5E0CEE11-C09C-423A-A778-530CB4EC3AE2}" dt="2025-09-29T22:26:26.909" v="1" actId="1035"/>
          <ac:spMkLst>
            <pc:docMk/>
            <pc:sldMk cId="0" sldId="263"/>
            <ac:spMk id="13" creationId="{00000000-0000-0000-0000-000000000000}"/>
          </ac:spMkLst>
        </pc:spChg>
      </pc:sldChg>
      <pc:sldChg chg="del mod modShow">
        <pc:chgData name="Guillermo Casillas" userId="8c5808b12af5c711" providerId="LiveId" clId="{5E0CEE11-C09C-423A-A778-530CB4EC3AE2}" dt="2025-09-30T03:01:46.238" v="116" actId="2696"/>
        <pc:sldMkLst>
          <pc:docMk/>
          <pc:sldMk cId="0" sldId="264"/>
        </pc:sldMkLst>
      </pc:sldChg>
      <pc:sldChg chg="addSp modSp mod">
        <pc:chgData name="Guillermo Casillas" userId="8c5808b12af5c711" providerId="LiveId" clId="{5E0CEE11-C09C-423A-A778-530CB4EC3AE2}" dt="2025-09-29T22:44:04.138" v="4" actId="1036"/>
        <pc:sldMkLst>
          <pc:docMk/>
          <pc:sldMk cId="1579072587" sldId="268"/>
        </pc:sldMkLst>
        <pc:spChg chg="add mod">
          <ac:chgData name="Guillermo Casillas" userId="8c5808b12af5c711" providerId="LiveId" clId="{5E0CEE11-C09C-423A-A778-530CB4EC3AE2}" dt="2025-09-29T22:44:04.138" v="4" actId="1036"/>
          <ac:spMkLst>
            <pc:docMk/>
            <pc:sldMk cId="1579072587" sldId="268"/>
            <ac:spMk id="2" creationId="{EBD3D530-4FF0-CD2B-6F7E-B86EE0EB6B58}"/>
          </ac:spMkLst>
        </pc:spChg>
      </pc:sldChg>
      <pc:sldChg chg="addSp modSp mod">
        <pc:chgData name="Guillermo Casillas" userId="8c5808b12af5c711" providerId="LiveId" clId="{5E0CEE11-C09C-423A-A778-530CB4EC3AE2}" dt="2025-09-29T22:44:12.905" v="6" actId="1076"/>
        <pc:sldMkLst>
          <pc:docMk/>
          <pc:sldMk cId="199360481" sldId="269"/>
        </pc:sldMkLst>
        <pc:spChg chg="add mod">
          <ac:chgData name="Guillermo Casillas" userId="8c5808b12af5c711" providerId="LiveId" clId="{5E0CEE11-C09C-423A-A778-530CB4EC3AE2}" dt="2025-09-29T22:44:12.905" v="6" actId="1076"/>
          <ac:spMkLst>
            <pc:docMk/>
            <pc:sldMk cId="199360481" sldId="269"/>
            <ac:spMk id="2" creationId="{4F132BDD-E391-CD2D-B7FE-A63ECC608BE3}"/>
          </ac:spMkLst>
        </pc:spChg>
      </pc:sldChg>
      <pc:sldChg chg="addSp modSp">
        <pc:chgData name="Guillermo Casillas" userId="8c5808b12af5c711" providerId="LiveId" clId="{5E0CEE11-C09C-423A-A778-530CB4EC3AE2}" dt="2025-09-29T22:44:18.415" v="7"/>
        <pc:sldMkLst>
          <pc:docMk/>
          <pc:sldMk cId="3530145459" sldId="270"/>
        </pc:sldMkLst>
        <pc:spChg chg="add mod">
          <ac:chgData name="Guillermo Casillas" userId="8c5808b12af5c711" providerId="LiveId" clId="{5E0CEE11-C09C-423A-A778-530CB4EC3AE2}" dt="2025-09-29T22:44:18.415" v="7"/>
          <ac:spMkLst>
            <pc:docMk/>
            <pc:sldMk cId="3530145459" sldId="270"/>
            <ac:spMk id="2" creationId="{A53FF330-AA8C-0A92-5E60-B542FFD97F15}"/>
          </ac:spMkLst>
        </pc:spChg>
      </pc:sldChg>
      <pc:sldChg chg="addSp delSp modSp mod">
        <pc:chgData name="Guillermo Casillas" userId="8c5808b12af5c711" providerId="LiveId" clId="{5E0CEE11-C09C-423A-A778-530CB4EC3AE2}" dt="2025-09-30T02:59:48.860" v="115" actId="20577"/>
        <pc:sldMkLst>
          <pc:docMk/>
          <pc:sldMk cId="2464881025" sldId="271"/>
        </pc:sldMkLst>
        <pc:spChg chg="add mod">
          <ac:chgData name="Guillermo Casillas" userId="8c5808b12af5c711" providerId="LiveId" clId="{5E0CEE11-C09C-423A-A778-530CB4EC3AE2}" dt="2025-09-29T22:44:22.137" v="9" actId="1036"/>
          <ac:spMkLst>
            <pc:docMk/>
            <pc:sldMk cId="2464881025" sldId="271"/>
            <ac:spMk id="2" creationId="{E91EB2C7-F0A7-0DDF-872D-88BE3F388D70}"/>
          </ac:spMkLst>
        </pc:spChg>
        <pc:spChg chg="add mod">
          <ac:chgData name="Guillermo Casillas" userId="8c5808b12af5c711" providerId="LiveId" clId="{5E0CEE11-C09C-423A-A778-530CB4EC3AE2}" dt="2025-09-30T02:59:48.860" v="115" actId="20577"/>
          <ac:spMkLst>
            <pc:docMk/>
            <pc:sldMk cId="2464881025" sldId="271"/>
            <ac:spMk id="9" creationId="{201DC8A4-AD9D-0793-1BA1-6C04AF85AF23}"/>
          </ac:spMkLst>
        </pc:spChg>
        <pc:picChg chg="del">
          <ac:chgData name="Guillermo Casillas" userId="8c5808b12af5c711" providerId="LiveId" clId="{5E0CEE11-C09C-423A-A778-530CB4EC3AE2}" dt="2025-09-30T02:58:56.962" v="69" actId="478"/>
          <ac:picMkLst>
            <pc:docMk/>
            <pc:sldMk cId="2464881025" sldId="271"/>
            <ac:picMk id="3" creationId="{D7863030-44DE-F287-5E70-E131E2AB351B}"/>
          </ac:picMkLst>
        </pc:picChg>
        <pc:picChg chg="add mod">
          <ac:chgData name="Guillermo Casillas" userId="8c5808b12af5c711" providerId="LiveId" clId="{5E0CEE11-C09C-423A-A778-530CB4EC3AE2}" dt="2025-09-30T02:59:05.551" v="73" actId="1076"/>
          <ac:picMkLst>
            <pc:docMk/>
            <pc:sldMk cId="2464881025" sldId="271"/>
            <ac:picMk id="5" creationId="{BA69361A-5364-FADF-3935-88E78E82802C}"/>
          </ac:picMkLst>
        </pc:picChg>
        <pc:picChg chg="add del">
          <ac:chgData name="Guillermo Casillas" userId="8c5808b12af5c711" providerId="LiveId" clId="{5E0CEE11-C09C-423A-A778-530CB4EC3AE2}" dt="2025-09-30T02:59:24.648" v="75" actId="478"/>
          <ac:picMkLst>
            <pc:docMk/>
            <pc:sldMk cId="2464881025" sldId="271"/>
            <ac:picMk id="8" creationId="{44A02048-A38C-4557-94C9-B5C018F763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91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8C66-26BE-05B2-801C-923D5809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AF542-6156-28C4-BC5E-9CCE158BD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A2344-469D-06A9-9DED-4A8B1BD0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C7466-8469-E2B5-9B6D-7B9447440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62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59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Proyecto 01: Regresión en Calidad de Vinos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13678"/>
            <a:ext cx="5979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Laboratorio de Aprendizaje Estadístico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08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Equipo de investigación: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262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Guillermo Casillas Copca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684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Juan Alvaro Morales Ramírez Valadez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10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Francisco Josué Ramírez Ávila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AEC6B0C-3687-22DF-CF80-4F617226AC72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D53B0BA-C492-B25D-0EC0-D3D68BECA2B7}"/>
              </a:ext>
            </a:extLst>
          </p:cNvPr>
          <p:cNvSpPr txBox="1"/>
          <p:nvPr/>
        </p:nvSpPr>
        <p:spPr>
          <a:xfrm>
            <a:off x="1230674" y="5798711"/>
            <a:ext cx="41831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Variables insignificantes:</a:t>
            </a:r>
          </a:p>
          <a:p>
            <a:r>
              <a:rPr lang="es-MX" sz="2800" b="1" dirty="0"/>
              <a:t>Ácido Volatil</a:t>
            </a:r>
          </a:p>
          <a:p>
            <a:r>
              <a:rPr lang="es-MX" sz="2800" b="1" dirty="0"/>
              <a:t>Densidad*Ácido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91EB2C7-F0A7-0DDF-872D-88BE3F388D70}"/>
              </a:ext>
            </a:extLst>
          </p:cNvPr>
          <p:cNvSpPr/>
          <p:nvPr/>
        </p:nvSpPr>
        <p:spPr>
          <a:xfrm>
            <a:off x="12722087" y="7697412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82CA9E-82FB-3424-508B-C6C81524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74" y="1374140"/>
            <a:ext cx="3667870" cy="35495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4C2CDF-0244-E236-77A6-C76E1678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80" y="2155628"/>
            <a:ext cx="7611422" cy="21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4792"/>
            <a:ext cx="12733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Variables Estadísticamente Significativas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71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6224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793790" y="3836551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1 - Baseline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269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Variables clave: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Alcohol, sulphates, volatile acidity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886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P-values muy bajos indican significancia estadística clara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3071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6224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Text 8"/>
          <p:cNvSpPr/>
          <p:nvPr/>
        </p:nvSpPr>
        <p:spPr>
          <a:xfrm>
            <a:off x="5216962" y="3836551"/>
            <a:ext cx="3308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2 - Polinomial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3269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Confirmación: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Alcohol y volatile acidity mantienen importancia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16962" y="518886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33071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66224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Text 13"/>
          <p:cNvSpPr/>
          <p:nvPr/>
        </p:nvSpPr>
        <p:spPr>
          <a:xfrm>
            <a:off x="9640133" y="3836551"/>
            <a:ext cx="3457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3 - Optimizado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432696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Consistencia: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Alcohol y sulphates siguen siendo significativos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640133" y="518886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Patrón similar en p-values lo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resultados</a:t>
            </a:r>
            <a:endParaRPr lang="en-US" sz="17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D6AE0A1-9A88-E06D-AB49-299E59F54809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B484-E5B8-E949-214C-0A40CC18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469AAB-FF06-F3D6-3B8B-6AA942E8FD63}"/>
              </a:ext>
            </a:extLst>
          </p:cNvPr>
          <p:cNvSpPr/>
          <p:nvPr/>
        </p:nvSpPr>
        <p:spPr>
          <a:xfrm>
            <a:off x="667345" y="524351"/>
            <a:ext cx="8447961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RESULTADOS PREDICTIVOS</a:t>
            </a:r>
            <a:endParaRPr lang="en-US" sz="3750" dirty="0"/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93CC214E-15CC-5055-D462-8ACC7A0D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0" r="2735" b="-1"/>
          <a:stretch>
            <a:fillRect/>
          </a:stretch>
        </p:blipFill>
        <p:spPr>
          <a:xfrm>
            <a:off x="2355460" y="1355368"/>
            <a:ext cx="9919480" cy="634988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633133-0999-9F8E-04C6-52B75A95AAA5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472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93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416" y="2891195"/>
            <a:ext cx="6441638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Conclusiones Principales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3416" y="3862626"/>
            <a:ext cx="6533317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&lt;0.31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2745343" y="4724995"/>
            <a:ext cx="236934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R² Máximo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3416" y="5134808"/>
            <a:ext cx="653331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Bajo poder predictivo en todos los modelos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33667" y="3862626"/>
            <a:ext cx="6533317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9515594" y="4724995"/>
            <a:ext cx="236934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Variables Clave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33667" y="5134808"/>
            <a:ext cx="6533317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Alcohol, volatile acidity y sulphates consistentemente significativas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63416" y="6025634"/>
            <a:ext cx="284321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Posibles</a:t>
            </a: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escenarios</a:t>
            </a: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3416" y="6665357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Limitación predictiva: Variables químicas insuficientes para explicar completamente la calidad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3416" y="7034927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Factores faltantes:</a:t>
            </a: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Aspectos sensoriales, de elaboración e interacciones complejas no considerados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3416" y="7393346"/>
            <a:ext cx="1330356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endParaRPr lang="en-US" sz="14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81D4600-D332-01E9-37AC-47E1E4041811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826B78-DE4F-0DF8-A82A-8963E08484A0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71731B6A-C7DE-3620-CE94-E47D3183A471}"/>
              </a:ext>
            </a:extLst>
          </p:cNvPr>
          <p:cNvSpPr/>
          <p:nvPr/>
        </p:nvSpPr>
        <p:spPr>
          <a:xfrm>
            <a:off x="667345" y="524351"/>
            <a:ext cx="8447961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LINK REPOSITORIO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174024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0C54857-AE15-9972-D730-F971ED11E0E3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0"/>
          <p:cNvSpPr/>
          <p:nvPr/>
        </p:nvSpPr>
        <p:spPr>
          <a:xfrm>
            <a:off x="721638" y="566976"/>
            <a:ext cx="718089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 de Investigación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Pregunta Central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¿Qué componentes determinan la calidad del vino?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85535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Metodología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38363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Análisis del Wine Quality Dataset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7857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Aplicación de modelos de regresión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18778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Comparación de desempeño predictivo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58985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Identificación de variables significativas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7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Características del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45212"/>
            <a:ext cx="3664744" cy="2648783"/>
          </a:xfrm>
          <a:prstGeom prst="roundRect">
            <a:avLst>
              <a:gd name="adj" fmla="val 3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6514624" y="2879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0064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Wine Quality Dataset (UCI)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86905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Vinos "Vinho Verde" del norte de Portugal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645212"/>
            <a:ext cx="3664863" cy="2648783"/>
          </a:xfrm>
          <a:prstGeom prst="roundRect">
            <a:avLst>
              <a:gd name="adj" fmla="val 3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10406182" y="2879646"/>
            <a:ext cx="2944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Variables Químicas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37006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Alcohol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381226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pH y acidez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425446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Azúcares y densidad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182" y="469665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Sulfatos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520809"/>
            <a:ext cx="7556421" cy="1821180"/>
          </a:xfrm>
          <a:prstGeom prst="roundRect">
            <a:avLst>
              <a:gd name="adj" fmla="val 5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15" name="Text 12"/>
          <p:cNvSpPr/>
          <p:nvPr/>
        </p:nvSpPr>
        <p:spPr>
          <a:xfrm>
            <a:off x="6514624" y="5755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Variable Objetivo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14624" y="624566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Quality (0-10)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14624" y="67446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Evaluación sensorial de la calidad del vino</a:t>
            </a:r>
            <a:endParaRPr lang="en-US" sz="17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D73CE3D-B9B0-EA1E-E4BE-C466FC5951A8}"/>
              </a:ext>
            </a:extLst>
          </p:cNvPr>
          <p:cNvSpPr/>
          <p:nvPr/>
        </p:nvSpPr>
        <p:spPr>
          <a:xfrm>
            <a:off x="12722087" y="7697412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2895AE1-108F-C8F1-4A13-35928778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31216"/>
            <a:ext cx="7759700" cy="6908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F3D9F4F-2D33-77A2-F4DF-C32775D4F2B9}"/>
              </a:ext>
            </a:extLst>
          </p:cNvPr>
          <p:cNvSpPr txBox="1"/>
          <p:nvPr/>
        </p:nvSpPr>
        <p:spPr>
          <a:xfrm>
            <a:off x="9744971" y="4591387"/>
            <a:ext cx="3742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b="1" dirty="0"/>
          </a:p>
          <a:p>
            <a:r>
              <a:rPr lang="es-MX" b="1" dirty="0"/>
              <a:t>Variables incluidas:</a:t>
            </a:r>
            <a:r>
              <a:rPr lang="es-MX" dirty="0"/>
              <a:t> acidez fija, acidez volátil, ácido cítrico, azúcar residual, cloruros, dióxido de azufre libre, dióxido de azufre total, densidad, pH, sulfatos, alcohol, tipo (tinto/blanco).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4445B4-E964-E4FD-D452-24CF683E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601" y="714977"/>
            <a:ext cx="5867400" cy="29845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D3D530-4FF0-CD2B-6F7E-B86EE0EB6B58}"/>
              </a:ext>
            </a:extLst>
          </p:cNvPr>
          <p:cNvSpPr/>
          <p:nvPr/>
        </p:nvSpPr>
        <p:spPr>
          <a:xfrm>
            <a:off x="12722087" y="7697412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90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29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1: Regresión Lineal Múltiple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8997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Características del Modelo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Variables: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Todas las químicas del dataset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Validación: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Train-Test Split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Regularizaciones: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OLS, Ridge, Lasso, ElasticNet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94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Enfoque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87572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base utilizando el conjunto completo de variables para establecer una línea de referencia en el desempeño predictivo.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F9C988B-AF3C-108A-513B-2D8FAD71D451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BD6AA5E-D0AE-7831-3AB2-C0FA2CD0C970}"/>
              </a:ext>
            </a:extLst>
          </p:cNvPr>
          <p:cNvSpPr txBox="1"/>
          <p:nvPr/>
        </p:nvSpPr>
        <p:spPr>
          <a:xfrm>
            <a:off x="1903042" y="5850082"/>
            <a:ext cx="3478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dirty="0"/>
          </a:p>
          <a:p>
            <a:r>
              <a:rPr lang="es-MX" sz="2400" b="1" dirty="0"/>
              <a:t>Variables insignificantes:</a:t>
            </a:r>
          </a:p>
          <a:p>
            <a:r>
              <a:rPr lang="es-MX" sz="2400" dirty="0"/>
              <a:t>citric acid, cholorides  </a:t>
            </a:r>
          </a:p>
          <a:p>
            <a:endParaRPr lang="es-MX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132BDD-E391-CD2D-B7FE-A63ECC608BE3}"/>
              </a:ext>
            </a:extLst>
          </p:cNvPr>
          <p:cNvSpPr/>
          <p:nvPr/>
        </p:nvSpPr>
        <p:spPr>
          <a:xfrm>
            <a:off x="12644028" y="7658100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B965F4-B6DA-9AC1-4389-022C965C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753918"/>
            <a:ext cx="4299888" cy="50961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6B347B-6684-72A1-8BB6-95F830EC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914" y="2224231"/>
            <a:ext cx="4826114" cy="21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89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3237905"/>
            <a:ext cx="904434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2: Regresión Polinomial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640" y="4217908"/>
            <a:ext cx="6467594" cy="2506028"/>
          </a:xfrm>
          <a:prstGeom prst="roundRect">
            <a:avLst>
              <a:gd name="adj" fmla="val 4379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718780" y="4217908"/>
            <a:ext cx="91440" cy="2506028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3"/>
          <p:cNvSpPr/>
          <p:nvPr/>
        </p:nvSpPr>
        <p:spPr>
          <a:xfrm>
            <a:off x="1044892" y="44525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Especificaciones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4892" y="4910733"/>
            <a:ext cx="59296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Grado polinomial: 2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44892" y="5323880"/>
            <a:ext cx="59296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Variables más correlacionadas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44892" y="5737027"/>
            <a:ext cx="592967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Validación: LOOCV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1047" y="4217908"/>
            <a:ext cx="6467713" cy="2506028"/>
          </a:xfrm>
          <a:prstGeom prst="roundRect">
            <a:avLst>
              <a:gd name="adj" fmla="val 4379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11" name="Shape 8"/>
          <p:cNvSpPr/>
          <p:nvPr/>
        </p:nvSpPr>
        <p:spPr>
          <a:xfrm>
            <a:off x="7398187" y="4217908"/>
            <a:ext cx="91440" cy="2506028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7724299" y="445258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Regularizaciones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724299" y="4910733"/>
            <a:ext cx="592978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OLS (Ordinary Least Squares)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724299" y="5323880"/>
            <a:ext cx="592978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Ridge Regression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24299" y="5737027"/>
            <a:ext cx="592978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Lasso Regression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724299" y="6150173"/>
            <a:ext cx="592978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ElasticNet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41640" y="6962299"/>
            <a:ext cx="13147119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Este modelo introduce interacciones no lineales entre variables para capturar relaciones más complejas en la calidad del vino.</a:t>
            </a:r>
            <a:endParaRPr lang="en-US" sz="165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799F9B7-BB5A-4449-FF85-4A7F946201AA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53FF330-AA8C-0A92-5E60-B542FFD97F15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792C03-BCE0-6600-EA65-97B4C70C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16" y="1808295"/>
            <a:ext cx="5406454" cy="37244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7B85D8-ADA7-B0D7-5D23-C3E3257A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880350"/>
            <a:ext cx="6981659" cy="20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345" y="524351"/>
            <a:ext cx="8447961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3: </a:t>
            </a:r>
            <a:r>
              <a:rPr lang="es-E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Regresión Lineal </a:t>
            </a:r>
            <a:r>
              <a:rPr lang="es-ES" sz="28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Multiple</a:t>
            </a:r>
            <a:r>
              <a:rPr lang="es-E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(interacción entre factores)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664" y="1501616"/>
            <a:ext cx="7808952" cy="463462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076" y="2634396"/>
            <a:ext cx="664768" cy="664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85694" y="5061215"/>
            <a:ext cx="1941123" cy="747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Regularización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401" y="2635643"/>
            <a:ext cx="664768" cy="6647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99462" y="5061215"/>
            <a:ext cx="1941122" cy="373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K-Folds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055" y="2635643"/>
            <a:ext cx="664768" cy="6647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13230" y="5061215"/>
            <a:ext cx="1941122" cy="373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Selección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67345" y="6131712"/>
            <a:ext cx="288286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Estrategia Optimizada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667345" y="6497122"/>
            <a:ext cx="64152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Variables </a:t>
            </a:r>
            <a:r>
              <a:rPr lang="en-US" sz="15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más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5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correlacionadas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5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únicamente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67345" y="7401639"/>
            <a:ext cx="64152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Validación cruzada K-Folds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67345" y="7773472"/>
            <a:ext cx="64152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Mismo conjunto de regularizaciones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555468" y="6541294"/>
            <a:ext cx="238375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55468" y="7029807"/>
            <a:ext cx="64152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Reducir la dimensionalidad y mejorar la interpretabilidad del modelo mediante selección estratégica de variables.</a:t>
            </a:r>
            <a:endParaRPr lang="en-US" sz="15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37F04FA-4FF0-AEAB-8F87-A92E93084632}"/>
              </a:ext>
            </a:extLst>
          </p:cNvPr>
          <p:cNvSpPr/>
          <p:nvPr/>
        </p:nvSpPr>
        <p:spPr>
          <a:xfrm>
            <a:off x="12722087" y="7686261"/>
            <a:ext cx="1908313" cy="543339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F06356D1-ADBA-9FB0-0D5F-470BC8EDC024}"/>
              </a:ext>
            </a:extLst>
          </p:cNvPr>
          <p:cNvSpPr/>
          <p:nvPr/>
        </p:nvSpPr>
        <p:spPr>
          <a:xfrm>
            <a:off x="667344" y="6965113"/>
            <a:ext cx="64152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 err="1"/>
              <a:t>Interacción</a:t>
            </a:r>
            <a:r>
              <a:rPr lang="en-US" sz="1500" dirty="0"/>
              <a:t> entre </a:t>
            </a:r>
            <a:r>
              <a:rPr lang="en-US" sz="1500" dirty="0" err="1"/>
              <a:t>factores</a:t>
            </a:r>
            <a:endParaRPr lang="en-US" sz="1500" dirty="0"/>
          </a:p>
          <a:p>
            <a:pPr algn="l">
              <a:lnSpc>
                <a:spcPts val="2400"/>
              </a:lnSpc>
              <a:buSzPct val="100000"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423</Words>
  <Application>Microsoft Macintosh PowerPoint</Application>
  <PresentationFormat>Personalizado</PresentationFormat>
  <Paragraphs>96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Montserrat Black</vt:lpstr>
      <vt:lpstr>Aptos</vt:lpstr>
      <vt:lpstr>Inconsolata</vt:lpstr>
      <vt:lpstr>Arial</vt:lpstr>
      <vt:lpstr>Calibri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RAMIREZ AVILA, FRANCISCO JOSUE</cp:lastModifiedBy>
  <cp:revision>6</cp:revision>
  <dcterms:created xsi:type="dcterms:W3CDTF">2025-09-29T16:57:52Z</dcterms:created>
  <dcterms:modified xsi:type="dcterms:W3CDTF">2025-09-30T04:23:23Z</dcterms:modified>
</cp:coreProperties>
</file>